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77" r:id="rId4"/>
    <p:sldId id="25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80697" autoAdjust="0"/>
  </p:normalViewPr>
  <p:slideViewPr>
    <p:cSldViewPr snapToGrid="0">
      <p:cViewPr varScale="1">
        <p:scale>
          <a:sx n="92" d="100"/>
          <a:sy n="92" d="100"/>
        </p:scale>
        <p:origin x="102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8ED303B-FE07-43F2-938C-8F1D0025CF36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324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65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some reason I haven’t been able to figure out, it’s quite common for the RICH header to report more imports than there actually are. However, I have yet to find a legitimate executable where the RICH header indicates </a:t>
            </a:r>
            <a:r>
              <a:rPr lang="en-US" i="1" dirty="0"/>
              <a:t>less</a:t>
            </a:r>
            <a:r>
              <a:rPr lang="en-US" dirty="0"/>
              <a:t> of them, so I’ve added this heuristic to </a:t>
            </a:r>
            <a:r>
              <a:rPr lang="en-US" dirty="0" err="1"/>
              <a:t>Manalyze</a:t>
            </a:r>
            <a:r>
              <a:rPr lang="en-US" dirty="0"/>
              <a:t> as well.</a:t>
            </a:r>
          </a:p>
          <a:p>
            <a:endParaRPr lang="en-US" dirty="0"/>
          </a:p>
          <a:p>
            <a:r>
              <a:rPr lang="en-US" dirty="0"/>
              <a:t>Idea: apply the same logic to the number of resources?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58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happens</a:t>
            </a:r>
            <a:r>
              <a:rPr lang="fr-FR" dirty="0"/>
              <a:t>, I can </a:t>
            </a:r>
            <a:r>
              <a:rPr lang="fr-FR" dirty="0" err="1"/>
              <a:t>think</a:t>
            </a:r>
            <a:r>
              <a:rPr lang="fr-FR" dirty="0"/>
              <a:t> of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possibilities</a:t>
            </a:r>
            <a:r>
              <a:rPr lang="fr-FR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The RICH header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overwritten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one </a:t>
            </a:r>
            <a:r>
              <a:rPr lang="fr-FR" dirty="0" err="1"/>
              <a:t>from</a:t>
            </a:r>
            <a:r>
              <a:rPr lang="fr-FR" dirty="0"/>
              <a:t> a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binary</a:t>
            </a: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The program has been </a:t>
            </a:r>
            <a:r>
              <a:rPr lang="fr-FR" dirty="0" err="1"/>
              <a:t>packed</a:t>
            </a:r>
            <a:r>
              <a:rPr lang="fr-FR" dirty="0"/>
              <a:t> and </a:t>
            </a:r>
            <a:r>
              <a:rPr lang="fr-FR" dirty="0" err="1"/>
              <a:t>its</a:t>
            </a:r>
            <a:r>
              <a:rPr lang="fr-FR" dirty="0"/>
              <a:t> IAT </a:t>
            </a:r>
            <a:r>
              <a:rPr lang="fr-FR" dirty="0" err="1"/>
              <a:t>is</a:t>
            </a:r>
            <a:r>
              <a:rPr lang="fr-FR" dirty="0"/>
              <a:t> not the original one</a:t>
            </a:r>
          </a:p>
          <a:p>
            <a:endParaRPr lang="fr-FR" dirty="0"/>
          </a:p>
          <a:p>
            <a:r>
              <a:rPr lang="fr-FR" dirty="0"/>
              <a:t>To the best of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knowledge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an original technique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12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0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dirty="0" err="1"/>
              <a:t>Automatically</a:t>
            </a:r>
            <a:r>
              <a:rPr lang="fr-FR" dirty="0"/>
              <a:t> </a:t>
            </a:r>
            <a:r>
              <a:rPr lang="fr-FR" dirty="0" err="1"/>
              <a:t>added</a:t>
            </a:r>
            <a:r>
              <a:rPr lang="fr-FR" dirty="0"/>
              <a:t> to all </a:t>
            </a:r>
            <a:r>
              <a:rPr lang="fr-FR" dirty="0" err="1"/>
              <a:t>binaries</a:t>
            </a:r>
            <a:r>
              <a:rPr lang="fr-FR" dirty="0"/>
              <a:t> </a:t>
            </a:r>
            <a:r>
              <a:rPr lang="fr-FR" dirty="0" err="1"/>
              <a:t>generated</a:t>
            </a:r>
            <a:r>
              <a:rPr lang="fr-FR" dirty="0"/>
              <a:t> by </a:t>
            </a:r>
            <a:r>
              <a:rPr lang="fr-FR" dirty="0" err="1"/>
              <a:t>Microsoft’s</a:t>
            </a:r>
            <a:r>
              <a:rPr lang="fr-FR" dirty="0"/>
              <a:t> </a:t>
            </a:r>
            <a:r>
              <a:rPr lang="fr-FR" dirty="0" err="1"/>
              <a:t>build-chain</a:t>
            </a:r>
            <a:r>
              <a:rPr lang="fr-FR" dirty="0"/>
              <a:t> (at </a:t>
            </a:r>
            <a:r>
              <a:rPr lang="fr-FR" dirty="0" err="1"/>
              <a:t>link</a:t>
            </a:r>
            <a:r>
              <a:rPr lang="fr-FR" dirty="0"/>
              <a:t> time) </a:t>
            </a:r>
            <a:r>
              <a:rPr lang="fr-FR" dirty="0" err="1"/>
              <a:t>since</a:t>
            </a:r>
            <a:r>
              <a:rPr lang="fr-FR" dirty="0"/>
              <a:t> 1998 (VS6)</a:t>
            </a:r>
          </a:p>
          <a:p>
            <a:pPr>
              <a:lnSpc>
                <a:spcPct val="100000"/>
              </a:lnSpc>
            </a:pPr>
            <a:r>
              <a:rPr lang="fr-FR" dirty="0" err="1"/>
              <a:t>Located</a:t>
            </a:r>
            <a:r>
              <a:rPr lang="fr-FR" dirty="0"/>
              <a:t> in the middle of the MS-DOS stub</a:t>
            </a:r>
          </a:p>
          <a:p>
            <a:pPr>
              <a:lnSpc>
                <a:spcPct val="100000"/>
              </a:lnSpc>
            </a:pPr>
            <a:r>
              <a:rPr lang="fr-FR" dirty="0" err="1"/>
              <a:t>Was</a:t>
            </a:r>
            <a:r>
              <a:rPr lang="fr-FR" dirty="0"/>
              <a:t> first </a:t>
            </a:r>
            <a:r>
              <a:rPr lang="fr-FR" dirty="0" err="1"/>
              <a:t>discussed</a:t>
            </a:r>
            <a:r>
              <a:rPr lang="fr-FR" dirty="0"/>
              <a:t> </a:t>
            </a:r>
            <a:r>
              <a:rPr lang="fr-FR" dirty="0" err="1"/>
              <a:t>around</a:t>
            </a:r>
            <a:r>
              <a:rPr lang="fr-FR" dirty="0"/>
              <a:t> 2007 – </a:t>
            </a:r>
            <a:r>
              <a:rPr lang="fr-FR" dirty="0" err="1"/>
              <a:t>caused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paranoia</a:t>
            </a:r>
            <a:r>
              <a:rPr lang="fr-FR" dirty="0"/>
              <a:t> </a:t>
            </a:r>
            <a:r>
              <a:rPr lang="fr-FR" dirty="0" err="1"/>
              <a:t>regarding</a:t>
            </a:r>
            <a:r>
              <a:rPr lang="fr-FR" dirty="0"/>
              <a:t> possible inclusion of </a:t>
            </a:r>
            <a:r>
              <a:rPr lang="fr-FR" dirty="0" err="1"/>
              <a:t>personal</a:t>
            </a:r>
            <a:r>
              <a:rPr lang="fr-FR" dirty="0"/>
              <a:t> data. Bonus points </a:t>
            </a:r>
            <a:r>
              <a:rPr lang="fr-FR" dirty="0" err="1"/>
              <a:t>who</a:t>
            </a:r>
            <a:r>
              <a:rPr lang="fr-FR" dirty="0"/>
              <a:t> sues Microsoft for the RICH header on RGPD grounds.</a:t>
            </a:r>
          </a:p>
          <a:p>
            <a:pPr>
              <a:lnSpc>
                <a:spcPct val="100000"/>
              </a:lnSpc>
            </a:pPr>
            <a:r>
              <a:rPr lang="fr-FR" dirty="0"/>
              <a:t>2008: </a:t>
            </a:r>
            <a:r>
              <a:rPr lang="fr-FR" dirty="0" err="1"/>
              <a:t>used</a:t>
            </a:r>
            <a:r>
              <a:rPr lang="fr-FR" dirty="0"/>
              <a:t> as proof </a:t>
            </a:r>
            <a:r>
              <a:rPr lang="fr-FR" dirty="0" err="1"/>
              <a:t>against</a:t>
            </a:r>
            <a:r>
              <a:rPr lang="fr-FR" dirty="0"/>
              <a:t> a malware </a:t>
            </a:r>
            <a:r>
              <a:rPr lang="fr-FR" dirty="0" err="1"/>
              <a:t>author</a:t>
            </a:r>
            <a:r>
              <a:rPr lang="fr-FR" dirty="0"/>
              <a:t> to show a </a:t>
            </a:r>
            <a:r>
              <a:rPr lang="fr-FR" dirty="0" err="1"/>
              <a:t>sample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compiled</a:t>
            </a:r>
            <a:r>
              <a:rPr lang="fr-FR" dirty="0"/>
              <a:t> on a machine </a:t>
            </a:r>
            <a:r>
              <a:rPr lang="fr-FR" dirty="0" err="1"/>
              <a:t>belonging</a:t>
            </a:r>
            <a:r>
              <a:rPr lang="fr-FR" dirty="0"/>
              <a:t> to </a:t>
            </a:r>
            <a:r>
              <a:rPr lang="fr-FR" dirty="0" err="1"/>
              <a:t>them</a:t>
            </a:r>
            <a:r>
              <a:rPr lang="fr-FR" dirty="0"/>
              <a:t>.</a:t>
            </a:r>
          </a:p>
        </p:txBody>
      </p:sp>
      <p:sp>
        <p:nvSpPr>
          <p:cNvPr id="153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05EFD89-934E-4E7E-B29E-2AFE28486AFA}" type="slidenum">
              <a:rPr lang="en-US" sz="1200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3146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18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Data </a:t>
            </a:r>
            <a:r>
              <a:rPr lang="fr-FR" dirty="0" err="1"/>
              <a:t>dumped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Notepad++</a:t>
            </a:r>
          </a:p>
          <a:p>
            <a:r>
              <a:rPr lang="fr-FR" dirty="0"/>
              <a:t>Structure: ID / </a:t>
            </a:r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 / Count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ID = type d’objet (.c, .</a:t>
            </a:r>
            <a:r>
              <a:rPr lang="fr-FR" dirty="0" err="1"/>
              <a:t>cpp</a:t>
            </a:r>
            <a:r>
              <a:rPr lang="fr-FR" dirty="0"/>
              <a:t>, ressource…). Différentes chaînes de compilation génèrent des ID différents pour le même type d’objet.</a:t>
            </a:r>
          </a:p>
          <a:p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 = révision de la chaîne de compilation. Croissants au sein d’une même famille (Ex: VS 2015) mais pas entre familles.</a:t>
            </a:r>
          </a:p>
          <a:p>
            <a:r>
              <a:rPr lang="fr-FR" dirty="0"/>
              <a:t>Problème : cible mouvante : pas de référence pour les ID ni les </a:t>
            </a:r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numbers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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Key </a:t>
            </a:r>
            <a:r>
              <a:rPr lang="fr-FR" dirty="0" err="1"/>
              <a:t>takeaway</a:t>
            </a:r>
            <a:r>
              <a:rPr lang="fr-FR" dirty="0"/>
              <a:t>: the XOR key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redundant</a:t>
            </a:r>
            <a:r>
              <a:rPr lang="fr-FR" dirty="0"/>
              <a:t> information. In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words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can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as a checksum.</a:t>
            </a:r>
          </a:p>
          <a:p>
            <a:endParaRPr lang="fr-FR" dirty="0"/>
          </a:p>
          <a:p>
            <a:r>
              <a:rPr lang="fr-FR" dirty="0" err="1"/>
              <a:t>That’s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for the RICH header </a:t>
            </a:r>
            <a:r>
              <a:rPr lang="fr-FR" dirty="0" err="1"/>
              <a:t>overview</a:t>
            </a:r>
            <a:r>
              <a:rPr lang="fr-FR" dirty="0"/>
              <a:t>. </a:t>
            </a:r>
            <a:r>
              <a:rPr lang="fr-FR" dirty="0" err="1"/>
              <a:t>Let’s</a:t>
            </a:r>
            <a:r>
              <a:rPr lang="fr-FR" dirty="0"/>
              <a:t> look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we’re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about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today</a:t>
            </a:r>
            <a:r>
              <a:rPr lang="fr-F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4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78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The 8047 </a:t>
            </a:r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VC6 </a:t>
            </a:r>
            <a:r>
              <a:rPr lang="fr-FR" dirty="0" err="1"/>
              <a:t>according</a:t>
            </a:r>
            <a:r>
              <a:rPr lang="fr-FR" dirty="0"/>
              <a:t> to Kaspersky but I </a:t>
            </a:r>
            <a:r>
              <a:rPr lang="fr-FR" dirty="0" err="1"/>
              <a:t>couldn’t</a:t>
            </a:r>
            <a:r>
              <a:rPr lang="fr-FR" dirty="0"/>
              <a:t> </a:t>
            </a:r>
            <a:r>
              <a:rPr lang="fr-FR" dirty="0" err="1"/>
              <a:t>find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resource</a:t>
            </a:r>
            <a:r>
              <a:rPr lang="fr-FR" dirty="0"/>
              <a:t> </a:t>
            </a:r>
            <a:r>
              <a:rPr lang="fr-FR" dirty="0" err="1"/>
              <a:t>confirming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.</a:t>
            </a:r>
          </a:p>
          <a:p>
            <a:r>
              <a:rPr lang="fr-FR" dirty="0" err="1"/>
              <a:t>Additionnaly</a:t>
            </a:r>
            <a:r>
              <a:rPr lang="fr-FR" dirty="0"/>
              <a:t>, a </a:t>
            </a:r>
            <a:r>
              <a:rPr lang="fr-FR" dirty="0" err="1"/>
              <a:t>sample</a:t>
            </a:r>
            <a:r>
              <a:rPr lang="fr-FR" dirty="0"/>
              <a:t> of the </a:t>
            </a:r>
            <a:r>
              <a:rPr lang="fr-FR" dirty="0" err="1"/>
              <a:t>same</a:t>
            </a:r>
            <a:r>
              <a:rPr lang="fr-FR" dirty="0"/>
              <a:t> malware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found</a:t>
            </a:r>
            <a:r>
              <a:rPr lang="fr-FR" dirty="0"/>
              <a:t> on an online </a:t>
            </a:r>
            <a:r>
              <a:rPr lang="fr-FR" dirty="0" err="1"/>
              <a:t>sandbox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original RICH headers.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60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was</a:t>
            </a:r>
            <a:r>
              <a:rPr lang="fr-FR" dirty="0"/>
              <a:t> a </a:t>
            </a:r>
            <a:r>
              <a:rPr lang="fr-FR" dirty="0" err="1"/>
              <a:t>nice</a:t>
            </a:r>
            <a:r>
              <a:rPr lang="fr-FR" dirty="0"/>
              <a:t> </a:t>
            </a:r>
            <a:r>
              <a:rPr lang="fr-FR" dirty="0" err="1"/>
              <a:t>opportunity</a:t>
            </a:r>
            <a:r>
              <a:rPr lang="fr-FR" dirty="0"/>
              <a:t> to </a:t>
            </a:r>
            <a:r>
              <a:rPr lang="fr-FR" dirty="0" err="1"/>
              <a:t>implement</a:t>
            </a:r>
            <a:r>
              <a:rPr lang="fr-FR" dirty="0"/>
              <a:t> RICH header </a:t>
            </a:r>
            <a:r>
              <a:rPr lang="fr-FR" dirty="0" err="1"/>
              <a:t>parsing</a:t>
            </a:r>
            <a:r>
              <a:rPr lang="fr-FR" dirty="0"/>
              <a:t> in </a:t>
            </a:r>
            <a:r>
              <a:rPr lang="fr-FR" dirty="0" err="1"/>
              <a:t>Manalyze</a:t>
            </a:r>
            <a:r>
              <a:rPr lang="fr-FR" dirty="0"/>
              <a:t> and look for </a:t>
            </a:r>
            <a:r>
              <a:rPr lang="fr-FR" dirty="0" err="1"/>
              <a:t>additional</a:t>
            </a:r>
            <a:r>
              <a:rPr lang="fr-FR" dirty="0"/>
              <a:t> </a:t>
            </a:r>
            <a:r>
              <a:rPr lang="fr-FR" dirty="0" err="1"/>
              <a:t>ways</a:t>
            </a:r>
            <a:r>
              <a:rPr lang="fr-FR" dirty="0"/>
              <a:t> to exploit </a:t>
            </a:r>
            <a:r>
              <a:rPr lang="fr-FR" dirty="0" err="1"/>
              <a:t>it</a:t>
            </a:r>
            <a:r>
              <a:rPr lang="fr-F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81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First and </a:t>
            </a:r>
            <a:r>
              <a:rPr lang="fr-FR" dirty="0" err="1"/>
              <a:t>most</a:t>
            </a:r>
            <a:r>
              <a:rPr lang="fr-FR" dirty="0"/>
              <a:t> direct </a:t>
            </a:r>
            <a:r>
              <a:rPr lang="fr-FR" dirty="0" err="1"/>
              <a:t>idea</a:t>
            </a:r>
            <a:r>
              <a:rPr lang="fr-FR" dirty="0"/>
              <a:t>. </a:t>
            </a:r>
            <a:r>
              <a:rPr lang="fr-FR" dirty="0" err="1"/>
              <a:t>Everyone</a:t>
            </a:r>
            <a:r>
              <a:rPr lang="fr-FR" dirty="0"/>
              <a:t>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:)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ED303B-FE07-43F2-938C-8F1D0025CF36}" type="slidenum">
              <a:rPr lang="en-US" sz="1400" smtClean="0">
                <a:latin typeface="Times New Roman"/>
              </a:r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Image 75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Image 76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FFFFFF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strike="noStrike">
                <a:solidFill>
                  <a:srgbClr val="FFFFFF"/>
                </a:solidFill>
                <a:latin typeface="Calibri"/>
              </a:rPr>
              <a:t>7/5/16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C64DF6B-E530-4DC0-B15E-0C40A78BB678}" type="slidenum">
              <a:rPr lang="en-US" sz="1200" strike="noStrike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>
                <a:solidFill>
                  <a:srgbClr val="FFFFFF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FFFFFF"/>
                </a:solidFill>
                <a:latin typeface="Calibri"/>
              </a:rPr>
              <a:t>Seventh Outline LevelEdit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strike="noStrike">
                <a:solidFill>
                  <a:srgbClr val="FFFFFF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 strike="noStrike">
                <a:solidFill>
                  <a:srgbClr val="FFFFFF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strike="noStrike">
                <a:solidFill>
                  <a:srgbClr val="FFFFFF"/>
                </a:solidFill>
                <a:latin typeface="Calibri"/>
              </a:rPr>
              <a:t>7/5/16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8CE85CB-1E74-47E3-807C-7F3DFAEAD353}" type="slidenum">
              <a:rPr lang="en-US" sz="1200" strike="noStrike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kwiatkowski.fr/?q=en/rich-head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bytepointer.com/articles/the_microsoft_rich_header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usticeRage/Manalyze/blob/35%5b...%5d92/plugins/plugin_packer_detection.cpp#L10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lyzer.org/report/3c0d740347b0362331c882c2dee96db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securelist.com/the-devils-in-the-rich-header/84348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zerosum0x0/status/925486850399019009/photo/1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524180" y="1191412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FR" sz="3200" strike="noStrike" dirty="0" err="1">
                <a:solidFill>
                  <a:srgbClr val="FFFFFF"/>
                </a:solidFill>
                <a:latin typeface="Calibri"/>
              </a:rPr>
              <a:t>Detecting</a:t>
            </a:r>
            <a:r>
              <a:rPr lang="fr-FR" sz="3200" strike="noStrike" dirty="0">
                <a:solidFill>
                  <a:srgbClr val="FFFFFF"/>
                </a:solidFill>
                <a:latin typeface="Calibri"/>
              </a:rPr>
              <a:t> anomalies in </a:t>
            </a:r>
          </a:p>
          <a:p>
            <a:pPr algn="ctr">
              <a:lnSpc>
                <a:spcPct val="100000"/>
              </a:lnSpc>
            </a:pPr>
            <a:r>
              <a:rPr lang="fr-FR" sz="3200" strike="noStrike" dirty="0">
                <a:solidFill>
                  <a:srgbClr val="FFFFFF"/>
                </a:solidFill>
                <a:latin typeface="Calibri"/>
              </a:rPr>
              <a:t>RICH headers</a:t>
            </a:r>
            <a:endParaRPr lang="fr-FR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9E302C-B2BA-406A-96F2-6CFB4F84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505512"/>
            <a:ext cx="3810000" cy="381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4FD2D3-CDB0-4B1C-A9D8-866985FEEDCC}"/>
              </a:ext>
            </a:extLst>
          </p:cNvPr>
          <p:cNvSpPr txBox="1"/>
          <p:nvPr/>
        </p:nvSpPr>
        <p:spPr>
          <a:xfrm>
            <a:off x="4186106" y="5847127"/>
            <a:ext cx="3816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BeeRump</a:t>
            </a:r>
            <a:r>
              <a:rPr lang="fr-FR" dirty="0">
                <a:solidFill>
                  <a:schemeClr val="bg1"/>
                </a:solidFill>
              </a:rPr>
              <a:t>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rgbClr val="FFFFFF"/>
                </a:solidFill>
                <a:latin typeface="Calibri Light"/>
              </a:rPr>
              <a:t>Looking for anomalies in the RICH header</a:t>
            </a:r>
            <a:endParaRPr lang="en-US" sz="4400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The XOR key is a checksum on the DOS header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Verify that it is valid:</a:t>
            </a:r>
            <a:endParaRPr lang="en-US" sz="2400" strike="noStrike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C86FE2-1474-491D-8343-2BC4D8FA08EE}"/>
              </a:ext>
            </a:extLst>
          </p:cNvPr>
          <p:cNvSpPr txBox="1"/>
          <p:nvPr/>
        </p:nvSpPr>
        <p:spPr>
          <a:xfrm>
            <a:off x="838080" y="3194436"/>
            <a:ext cx="970510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~/Code/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Manalyze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resources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/tampered.exe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Architecture:       IMAGE_FILE_MACHINE_I386</a:t>
            </a:r>
          </a:p>
          <a:p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Subsystem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IMAGE_SUBSYSTEM_WINDOWS_GUI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Compilation Date:   2016-Jul-25 00:55:51</a:t>
            </a:r>
          </a:p>
          <a:p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Detected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languages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English - United States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fr-FR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MALICIOUS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The file headers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were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tampered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The RICH header checksum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invalid</a:t>
            </a:r>
            <a:r>
              <a:rPr lang="fr-FR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297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rgbClr val="FFFFFF"/>
                </a:solidFill>
                <a:latin typeface="Calibri Light"/>
              </a:rPr>
              <a:t>Looking for anomalies in the RICH header</a:t>
            </a:r>
            <a:endParaRPr lang="en-US" sz="4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D4825A-AC9F-4B76-A914-AD131AB90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170" y="2217162"/>
            <a:ext cx="6572250" cy="3629025"/>
          </a:xfrm>
          <a:prstGeom prst="rect">
            <a:avLst/>
          </a:prstGeom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3D44141C-80DF-439C-926D-AC717F7F42AF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/>
              </a:rPr>
              <a:t>OlympicDestroyer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: the whole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RICH header is copied, so the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checksum is valid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There must be other</a:t>
            </a:r>
            <a:br>
              <a:rPr lang="en-US" sz="2800" strike="noStrike" dirty="0">
                <a:solidFill>
                  <a:srgbClr val="FFFFFF"/>
                </a:solidFill>
                <a:latin typeface="Calibri"/>
              </a:rPr>
            </a:b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inconsistencies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strike="noStrike" dirty="0">
                <a:solidFill>
                  <a:srgbClr val="FFFFFF"/>
                </a:solidFill>
                <a:latin typeface="Calibri"/>
              </a:rPr>
              <a:t> Count the actual number of</a:t>
            </a:r>
            <a:br>
              <a:rPr lang="en-US" sz="2400" strike="noStrike" dirty="0">
                <a:solidFill>
                  <a:srgbClr val="FFFFFF"/>
                </a:solidFill>
                <a:latin typeface="Calibri"/>
              </a:rPr>
            </a:br>
            <a:r>
              <a:rPr lang="en-US" sz="2400" strike="noStrike" dirty="0">
                <a:solidFill>
                  <a:srgbClr val="FFFFFF"/>
                </a:solidFill>
                <a:latin typeface="Calibri"/>
              </a:rPr>
              <a:t>imports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802DAD-D3E5-49F3-BE30-BA0892D02793}"/>
              </a:ext>
            </a:extLst>
          </p:cNvPr>
          <p:cNvSpPr/>
          <p:nvPr/>
        </p:nvSpPr>
        <p:spPr>
          <a:xfrm>
            <a:off x="5527964" y="4894118"/>
            <a:ext cx="6411191" cy="25977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71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rgbClr val="FFFFFF"/>
                </a:solidFill>
                <a:latin typeface="Calibri Light"/>
              </a:rPr>
              <a:t>Looking for anomalies in the RICH header</a:t>
            </a:r>
            <a:endParaRPr lang="en-US" sz="4400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Compare the actual number of imports with the one reported in the RICH header:</a:t>
            </a:r>
            <a:endParaRPr lang="en-US" sz="2400" strike="noStrike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C86FE2-1474-491D-8343-2BC4D8FA08EE}"/>
              </a:ext>
            </a:extLst>
          </p:cNvPr>
          <p:cNvSpPr txBox="1"/>
          <p:nvPr/>
        </p:nvSpPr>
        <p:spPr>
          <a:xfrm>
            <a:off x="838080" y="3194436"/>
            <a:ext cx="970510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~/Code/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Manalyze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/resources/3c0d740347b0362331c882c2dee96dbf     // Olympic Wiper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Summary: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Architecture:       IMAGE_FILE_MACHINE_I386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Subsystem:          IMAGE_SUBSYSTEM_WINDOWS_GUI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Compilation Date:   2017-Dec-27 09:03:48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Detected languages: English - United States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SUSPICIOUS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The PE is packed or was manually edited.</a:t>
            </a:r>
          </a:p>
          <a:p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The number of imports reported in the RICH header is inconsistent.</a:t>
            </a:r>
            <a:endParaRPr lang="fr-FR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9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Conclusion</a:t>
            </a:r>
            <a:endParaRPr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742432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It’s harder than expected to fake a RICH header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Useful for static analysis: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Mostly unknown to unsophisticated attackers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Leaks information about the author’s build chain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Inconsistencies imply modifications after the binary was compiled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Applications to malware clustering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Same RICH header ➡️ same codebase + compiled on the same machine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Nearest neighbors probably belong to the same family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/>
                <a:hlinkClick r:id="rId3"/>
              </a:rPr>
              <a:t>https://blog.kwiatkowski.fr/?q=en/rich-header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273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#&gt; </a:t>
            </a:r>
            <a:r>
              <a:rPr lang="en-US" sz="4400" strike="noStrike" dirty="0" err="1">
                <a:solidFill>
                  <a:srgbClr val="FFFFFF"/>
                </a:solidFill>
                <a:latin typeface="Calibri Light"/>
              </a:rPr>
              <a:t>whoami</a:t>
            </a:r>
            <a:endParaRPr dirty="0"/>
          </a:p>
        </p:txBody>
      </p:sp>
      <p:sp>
        <p:nvSpPr>
          <p:cNvPr id="5" name="TextShape 2"/>
          <p:cNvSpPr txBox="1"/>
          <p:nvPr/>
        </p:nvSpPr>
        <p:spPr>
          <a:xfrm>
            <a:off x="838080" y="1825559"/>
            <a:ext cx="10515240" cy="475188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@</a:t>
            </a:r>
            <a:r>
              <a:rPr lang="fr-FR" sz="2800" strike="noStrike" dirty="0" err="1">
                <a:solidFill>
                  <a:srgbClr val="FFFFFF"/>
                </a:solidFill>
                <a:latin typeface="Calibri"/>
              </a:rPr>
              <a:t>JusticeRage</a:t>
            </a:r>
            <a:endParaRPr lang="fr-FR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endParaRPr lang="fr-FR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fr-FR" sz="2800" dirty="0" err="1">
                <a:solidFill>
                  <a:srgbClr val="FFFFFF"/>
                </a:solidFill>
                <a:latin typeface="Calibri"/>
              </a:rPr>
              <a:t>GReAT</a:t>
            </a:r>
            <a:r>
              <a:rPr lang="fr-F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fr-FR" sz="2800" dirty="0" err="1">
                <a:solidFill>
                  <a:srgbClr val="FFFFFF"/>
                </a:solidFill>
                <a:latin typeface="Calibri"/>
              </a:rPr>
              <a:t>employee</a:t>
            </a:r>
            <a:endParaRPr lang="fr-FR" sz="2400" dirty="0">
              <a:solidFill>
                <a:srgbClr val="FFFFFF"/>
              </a:solidFill>
              <a:latin typeface="Calibri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fr-FR" sz="24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dirty="0">
                <a:solidFill>
                  <a:srgbClr val="FFFFFF"/>
                </a:solidFill>
                <a:latin typeface="Calibri"/>
              </a:rPr>
              <a:t> A few open-source </a:t>
            </a:r>
            <a:r>
              <a:rPr lang="fr-FR" sz="2800" dirty="0" err="1">
                <a:solidFill>
                  <a:srgbClr val="FFFFFF"/>
                </a:solidFill>
                <a:latin typeface="Calibri"/>
              </a:rPr>
              <a:t>projects</a:t>
            </a:r>
            <a:r>
              <a:rPr lang="fr-FR" sz="2800" dirty="0">
                <a:solidFill>
                  <a:srgbClr val="FFFFFF"/>
                </a:solidFill>
                <a:latin typeface="Calibri"/>
              </a:rPr>
              <a:t> on GitHub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/>
              </a:rPr>
              <a:t>Manalyze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/>
              </a:rPr>
              <a:t>ApkTrack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/>
              </a:rPr>
              <a:t>FreedomFighting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 (</a:t>
            </a:r>
            <a:r>
              <a:rPr lang="en-US" sz="2400" dirty="0">
                <a:solidFill>
                  <a:srgbClr val="FFFFFF"/>
                </a:solidFill>
                <a:latin typeface="Calibri"/>
                <a:sym typeface="Wingdings" panose="05000000000000000000" pitchFamily="2" charset="2"/>
              </a:rPr>
              <a:t>⬅️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SSTIC 2018!)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Tor exit node operator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Not CISSP®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fr-FR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138003-290A-4CCA-AA4C-753809460F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488" y="1935447"/>
            <a:ext cx="724949" cy="7249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E18F50-DA07-4ED8-BCCB-88A081609E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411" y="2930235"/>
            <a:ext cx="1406145" cy="31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“RICH” header</a:t>
            </a:r>
            <a:endParaRPr dirty="0"/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An </a:t>
            </a:r>
            <a:r>
              <a:rPr lang="fr-FR" sz="2800" strike="noStrike" dirty="0" err="1">
                <a:solidFill>
                  <a:srgbClr val="FFFFFF"/>
                </a:solidFill>
                <a:latin typeface="Calibri"/>
              </a:rPr>
              <a:t>undocumented</a:t>
            </a: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structure </a:t>
            </a:r>
            <a:r>
              <a:rPr lang="fr-FR" sz="2800" strike="noStrike" dirty="0" err="1">
                <a:solidFill>
                  <a:srgbClr val="FFFFFF"/>
                </a:solidFill>
                <a:latin typeface="Calibri"/>
              </a:rPr>
              <a:t>present</a:t>
            </a: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in PE files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fr-FR" sz="2400" dirty="0">
                <a:solidFill>
                  <a:srgbClr val="FFFFFF"/>
                </a:solidFill>
                <a:latin typeface="Calibri"/>
              </a:rPr>
              <a:t> Opaque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fr-FR" sz="2400" dirty="0">
                <a:solidFill>
                  <a:srgbClr val="FFFFFF"/>
                </a:solidFill>
                <a:latin typeface="Calibri"/>
              </a:rPr>
              <a:t> Will </a:t>
            </a:r>
            <a:r>
              <a:rPr lang="fr-FR" sz="2400" dirty="0" err="1">
                <a:solidFill>
                  <a:srgbClr val="FFFFFF"/>
                </a:solidFill>
                <a:latin typeface="Calibri"/>
              </a:rPr>
              <a:t>always</a:t>
            </a:r>
            <a:r>
              <a:rPr lang="fr-FR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/>
              </a:rPr>
              <a:t>be</a:t>
            </a:r>
            <a:r>
              <a:rPr lang="fr-FR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/>
              </a:rPr>
              <a:t>added</a:t>
            </a:r>
            <a:r>
              <a:rPr lang="fr-FR" sz="2400" dirty="0">
                <a:solidFill>
                  <a:srgbClr val="FFFFFF"/>
                </a:solidFill>
                <a:latin typeface="Calibri"/>
              </a:rPr>
              <a:t> by Visual Studio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CF599-1AB1-4A9A-92A0-257020DAE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7" y="3695709"/>
            <a:ext cx="5838825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>
            <a:extLst>
              <a:ext uri="{FF2B5EF4-FFF2-40B4-BE49-F238E27FC236}">
                <a16:creationId xmlns:a16="http://schemas.microsoft.com/office/drawing/2014/main" id="{B3B5BC4B-4CA8-48C2-BCEE-4810FF5DED5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fr-FR" sz="2800" strike="noStrike" dirty="0" err="1">
                <a:solidFill>
                  <a:srgbClr val="FFFFFF"/>
                </a:solidFill>
                <a:latin typeface="Calibri"/>
              </a:rPr>
              <a:t>Obfuscated</a:t>
            </a: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start marker (</a:t>
            </a:r>
            <a:r>
              <a:rPr lang="en-US" sz="2800" dirty="0">
                <a:solidFill>
                  <a:srgbClr val="FFFFFF"/>
                </a:solidFill>
                <a:latin typeface="Calibri Light"/>
              </a:rPr>
              <a:t>“</a:t>
            </a:r>
            <a:r>
              <a:rPr lang="en-US" sz="2800" dirty="0" err="1">
                <a:solidFill>
                  <a:srgbClr val="FFFFFF"/>
                </a:solidFill>
                <a:latin typeface="Calibri Light"/>
              </a:rPr>
              <a:t>DanS</a:t>
            </a:r>
            <a:r>
              <a:rPr lang="en-US" sz="2800" dirty="0">
                <a:solidFill>
                  <a:srgbClr val="FFFFFF"/>
                </a:solidFill>
                <a:latin typeface="Calibri Light"/>
              </a:rPr>
              <a:t>”)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strike="noStrike" dirty="0">
                <a:solidFill>
                  <a:srgbClr val="FFFFFF"/>
                </a:solidFill>
                <a:latin typeface="Calibri Light"/>
              </a:rPr>
              <a:t> </a:t>
            </a:r>
            <a:r>
              <a:rPr lang="fr-FR" sz="2800" strike="noStrike" dirty="0" err="1">
                <a:solidFill>
                  <a:srgbClr val="FFFFFF"/>
                </a:solidFill>
                <a:latin typeface="Calibri Light"/>
              </a:rPr>
              <a:t>Obfuscated</a:t>
            </a:r>
            <a:r>
              <a:rPr lang="fr-FR" sz="2800" strike="noStrike" dirty="0">
                <a:solidFill>
                  <a:srgbClr val="FFFFFF"/>
                </a:solidFill>
                <a:latin typeface="Calibri Light"/>
              </a:rPr>
              <a:t> </a:t>
            </a:r>
            <a:r>
              <a:rPr lang="fr-FR" sz="2800" strike="noStrike" dirty="0" err="1">
                <a:solidFill>
                  <a:srgbClr val="FFFFFF"/>
                </a:solidFill>
                <a:latin typeface="Calibri Light"/>
              </a:rPr>
              <a:t>binary</a:t>
            </a:r>
            <a:r>
              <a:rPr lang="fr-FR" sz="2800" strike="noStrike" dirty="0">
                <a:solidFill>
                  <a:srgbClr val="FFFFFF"/>
                </a:solidFill>
                <a:latin typeface="Calibri Light"/>
              </a:rPr>
              <a:t> data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strike="noStrike" dirty="0">
                <a:solidFill>
                  <a:srgbClr val="FFFFFF"/>
                </a:solidFill>
                <a:latin typeface="Calibri"/>
              </a:rPr>
              <a:t> End marker (</a:t>
            </a:r>
            <a:r>
              <a:rPr lang="en-US" sz="2800" dirty="0">
                <a:solidFill>
                  <a:srgbClr val="FFFFFF"/>
                </a:solidFill>
                <a:latin typeface="Calibri Light"/>
              </a:rPr>
              <a:t>“Rich”)</a:t>
            </a:r>
            <a:endParaRPr lang="fr-FR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dirty="0">
                <a:solidFill>
                  <a:srgbClr val="FFFFFF"/>
                </a:solidFill>
                <a:latin typeface="Calibri"/>
              </a:rPr>
              <a:t> XOR key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75E3D23-8614-4038-A1B5-BA9D2B0E1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7" y="3696132"/>
            <a:ext cx="5838825" cy="2333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“RICH” header – Structure</a:t>
            </a:r>
            <a:endParaRPr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1BCFEF-C4DF-407E-A901-6F2561311609}"/>
              </a:ext>
            </a:extLst>
          </p:cNvPr>
          <p:cNvSpPr txBox="1"/>
          <p:nvPr/>
        </p:nvSpPr>
        <p:spPr>
          <a:xfrm>
            <a:off x="4509654" y="5060373"/>
            <a:ext cx="1465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  <a:latin typeface="Calibri" panose="020F0502020204030204" pitchFamily="34" charset="0"/>
              </a:rPr>
              <a:t>BLOB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AD6A31-CB04-4433-A5F7-3D6E9767128E}"/>
              </a:ext>
            </a:extLst>
          </p:cNvPr>
          <p:cNvSpPr txBox="1"/>
          <p:nvPr/>
        </p:nvSpPr>
        <p:spPr>
          <a:xfrm>
            <a:off x="6012572" y="5836017"/>
            <a:ext cx="1465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Calibri" panose="020F0502020204030204" pitchFamily="34" charset="0"/>
              </a:rPr>
              <a:t>XOR Key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4ADB63-94CD-4363-BD53-1C74DCE84FC5}"/>
              </a:ext>
            </a:extLst>
          </p:cNvPr>
          <p:cNvSpPr txBox="1"/>
          <p:nvPr/>
        </p:nvSpPr>
        <p:spPr>
          <a:xfrm>
            <a:off x="3605645" y="6488668"/>
            <a:ext cx="858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More information: </a:t>
            </a:r>
            <a:r>
              <a:rPr lang="fr-FR" dirty="0"/>
              <a:t> </a:t>
            </a:r>
            <a:r>
              <a:rPr lang="fr-FR" dirty="0">
                <a:hlinkClick r:id="rId4"/>
              </a:rPr>
              <a:t>http://bytepointer.com/articles/the_microsoft_rich_header.htm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05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>
            <a:extLst>
              <a:ext uri="{FF2B5EF4-FFF2-40B4-BE49-F238E27FC236}">
                <a16:creationId xmlns:a16="http://schemas.microsoft.com/office/drawing/2014/main" id="{B3B5BC4B-4CA8-48C2-BCEE-4810FF5DED52}"/>
              </a:ext>
            </a:extLst>
          </p:cNvPr>
          <p:cNvSpPr txBox="1"/>
          <p:nvPr/>
        </p:nvSpPr>
        <p:spPr>
          <a:xfrm>
            <a:off x="838380" y="203202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RICH Header: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 Key:                                    0x76456920</a:t>
            </a:r>
          </a:p>
          <a:p>
            <a:pPr>
              <a:lnSpc>
                <a:spcPct val="90000"/>
              </a:lnSpc>
            </a:pP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Unmarked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                 0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241 (40116):                                17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243 (40116):                                173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242 (40116):                                30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(23013):                        2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199 (41118):                                5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ASM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(VS2015 UPD3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24123):      24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(VS2015 UPD3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24123):      122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(VS2015 UPD3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24123):        37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Imports (VS2008 SP1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30729):           29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imports:                              478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(VS2015 UPD3.1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24215):    123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Resource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objects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(VS2015 UPD3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24210): 1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151:                                        26</a:t>
            </a: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Linker (VS2015 UPD3.1 </a:t>
            </a:r>
            <a:r>
              <a:rPr lang="fr-FR" sz="1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fr-FR" sz="1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24215):         1</a:t>
            </a:r>
            <a:endParaRPr lang="fr-FR" sz="120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Header “RICH” – Blob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67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“RICH” header – XOR key</a:t>
            </a:r>
            <a:endParaRPr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4 bytes, *not* random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Can be derived from the DOS and RICH headers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Each byte from the DOS header is rotated by its offset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Each ID / build number pair is rotated by the associated count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/>
                <a:hlinkClick r:id="rId3"/>
              </a:rPr>
              <a:t>C++ implementation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 of the XOR key generation</a:t>
            </a:r>
          </a:p>
        </p:txBody>
      </p:sp>
    </p:spTree>
    <p:extLst>
      <p:ext uri="{BB962C8B-B14F-4D97-AF65-F5344CB8AC3E}">
        <p14:creationId xmlns:p14="http://schemas.microsoft.com/office/powerpoint/2010/main" val="402404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 err="1">
                <a:solidFill>
                  <a:srgbClr val="FFFFFF"/>
                </a:solidFill>
                <a:latin typeface="Calibri Light"/>
              </a:rPr>
              <a:t>OlympicDestroyer</a:t>
            </a:r>
            <a:endParaRPr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Campaign against the </a:t>
            </a:r>
            <a:r>
              <a:rPr lang="en-US" sz="2800" strike="noStrike" dirty="0" err="1">
                <a:solidFill>
                  <a:srgbClr val="FFFFFF"/>
                </a:solidFill>
                <a:latin typeface="Calibri"/>
              </a:rPr>
              <a:t>Pyeongchang</a:t>
            </a: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2018 Winter Olympics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The wiper (</a:t>
            </a:r>
            <a:r>
              <a:rPr lang="en-US" sz="2800" dirty="0">
                <a:solidFill>
                  <a:srgbClr val="FFFFFF"/>
                </a:solidFill>
                <a:latin typeface="Calibri"/>
                <a:hlinkClick r:id="rId3"/>
              </a:rPr>
              <a:t>3c0d740347b0362331c882c2dee96dbf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) stands out: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Same RICH header as a </a:t>
            </a:r>
            <a:r>
              <a:rPr lang="en-US" sz="2400" dirty="0" err="1">
                <a:solidFill>
                  <a:srgbClr val="FFFFFF"/>
                </a:solidFill>
                <a:latin typeface="Calibri"/>
              </a:rPr>
              <a:t>BlueNoroff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 sample</a:t>
            </a:r>
          </a:p>
          <a:p>
            <a:pPr lvl="2">
              <a:lnSpc>
                <a:spcPct val="90000"/>
              </a:lnSpc>
              <a:buFont typeface="Arial"/>
              <a:buChar char="•"/>
            </a:pPr>
            <a:r>
              <a:rPr lang="en-US" sz="2000" dirty="0">
                <a:solidFill>
                  <a:srgbClr val="FFFFFF"/>
                </a:solidFill>
                <a:latin typeface="Calibri"/>
              </a:rPr>
              <a:t> Implying the executables were compiled on the same machine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Code similarities (file deletion routine) with </a:t>
            </a:r>
            <a:r>
              <a:rPr lang="en-US" sz="2400" dirty="0" err="1">
                <a:solidFill>
                  <a:srgbClr val="FFFFFF"/>
                </a:solidFill>
                <a:latin typeface="Calibri"/>
              </a:rPr>
              <a:t>BlueNoroff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 malware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Possible false flag operation as presented at SAS 2018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/>
                <a:hlinkClick r:id="rId4"/>
              </a:rPr>
              <a:t>https://securelist.com/the-devils-in-the-rich-header/84348/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262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 err="1">
                <a:solidFill>
                  <a:srgbClr val="FFFFFF"/>
                </a:solidFill>
                <a:latin typeface="Calibri Light"/>
              </a:rPr>
              <a:t>OlympicDestroyer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D4825A-AC9F-4B76-A914-AD131AB90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170" y="2217162"/>
            <a:ext cx="6572250" cy="3629025"/>
          </a:xfrm>
          <a:prstGeom prst="rect">
            <a:avLst/>
          </a:prstGeom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3D44141C-80DF-439C-926D-AC717F7F42AF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“Built” with VS 2003 / VS 6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Uses VS 2010’s startup code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in </a:t>
            </a:r>
            <a:r>
              <a:rPr lang="en-US" sz="2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___</a:t>
            </a:r>
            <a:r>
              <a:rPr lang="en-US" sz="2400" dirty="0" err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tmainCRTStartup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strike="noStrike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Contains references to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4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mscoree.dll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which didn’t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exist at the time.</a:t>
            </a:r>
            <a:endParaRPr lang="en-US" sz="2800" strike="noStrike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23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8329C7E8-E643-4C3C-87AF-A2B69E223AEE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dirty="0">
                <a:solidFill>
                  <a:srgbClr val="FFFFFF"/>
                </a:solidFill>
                <a:latin typeface="Calibri Light"/>
              </a:rPr>
              <a:t>Looking for anomalies in the RICH header</a:t>
            </a:r>
            <a:endParaRPr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9F55BE1-CBFF-4E09-B3C3-8A5351A0DCD2}"/>
              </a:ext>
            </a:extLst>
          </p:cNvPr>
          <p:cNvSpPr txBox="1"/>
          <p:nvPr/>
        </p:nvSpPr>
        <p:spPr>
          <a:xfrm>
            <a:off x="838080" y="1825560"/>
            <a:ext cx="10515240" cy="44609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RICH support added to </a:t>
            </a:r>
            <a:r>
              <a:rPr lang="en-US" sz="2800" strike="noStrike" dirty="0" err="1">
                <a:solidFill>
                  <a:srgbClr val="FFFFFF"/>
                </a:solidFill>
                <a:latin typeface="Calibri"/>
              </a:rPr>
              <a:t>Manalyze</a:t>
            </a:r>
            <a:r>
              <a:rPr lang="en-US" sz="2800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mid-March 2018 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 Old technique I wanted to detect: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/>
                <a:hlinkClick r:id="rId3"/>
              </a:rPr>
              <a:t>https://twitter.com/zerosum0x0/status/925486850399019009/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6146" name="Picture 2" descr="Manalyzer : free online malware analysis">
            <a:extLst>
              <a:ext uri="{FF2B5EF4-FFF2-40B4-BE49-F238E27FC236}">
                <a16:creationId xmlns:a16="http://schemas.microsoft.com/office/drawing/2014/main" id="{68DABA38-DE78-435C-8C21-C4614C70F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207" y="1922317"/>
            <a:ext cx="2077955" cy="71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3A8E956-6617-4DCC-8DDB-0D661C590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4155" y="4357369"/>
            <a:ext cx="7162800" cy="12382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435AA8-75D9-4477-A3C5-4A796699C7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93166" y="4004944"/>
            <a:ext cx="1200150" cy="1943100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8F9A7AE1-5726-4FDB-BA99-4B81FEF7F156}"/>
              </a:ext>
            </a:extLst>
          </p:cNvPr>
          <p:cNvSpPr/>
          <p:nvPr/>
        </p:nvSpPr>
        <p:spPr>
          <a:xfrm>
            <a:off x="9840191" y="4742698"/>
            <a:ext cx="554068" cy="467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4F9CB3-DBE0-4349-A8EC-95F8A615CE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430" y="4033518"/>
            <a:ext cx="1276350" cy="188595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F73CCDF0-07C2-4680-9B7A-663C618BD147}"/>
              </a:ext>
            </a:extLst>
          </p:cNvPr>
          <p:cNvSpPr/>
          <p:nvPr/>
        </p:nvSpPr>
        <p:spPr>
          <a:xfrm>
            <a:off x="1919016" y="4742698"/>
            <a:ext cx="554068" cy="467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64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1088</Words>
  <Application>Microsoft Office PowerPoint</Application>
  <PresentationFormat>Widescreen</PresentationFormat>
  <Paragraphs>176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DejaVu Sans</vt:lpstr>
      <vt:lpstr>StarSymbol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Ivan</dc:creator>
  <cp:lastModifiedBy>user</cp:lastModifiedBy>
  <cp:revision>48</cp:revision>
  <dcterms:modified xsi:type="dcterms:W3CDTF">2018-05-29T16:40:20Z</dcterms:modified>
</cp:coreProperties>
</file>